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5B9BD5">
                <a:lumMod val="75000"/>
              </a:srgb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1)</c:v>
                </c:pt>
                <c:pt idx="1">
                  <c:v>2)</c:v>
                </c:pt>
                <c:pt idx="2">
                  <c:v>3)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192</c:v>
                </c:pt>
                <c:pt idx="1">
                  <c:v>45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055-6E43-BD46-1ABAEB50DF3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1)</c:v>
                </c:pt>
                <c:pt idx="1">
                  <c:v>2)</c:v>
                </c:pt>
                <c:pt idx="2">
                  <c:v>3)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209</c:v>
                </c:pt>
                <c:pt idx="1">
                  <c:v>36</c:v>
                </c:pt>
                <c:pt idx="2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055-6E43-BD46-1ABAEB50DF3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21938816"/>
        <c:axId val="421939992"/>
      </c:barChart>
      <c:catAx>
        <c:axId val="421938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1939992"/>
        <c:crosses val="autoZero"/>
        <c:auto val="1"/>
        <c:lblAlgn val="ctr"/>
        <c:lblOffset val="100"/>
        <c:noMultiLvlLbl val="0"/>
      </c:catAx>
      <c:valAx>
        <c:axId val="421939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1938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C201"/>
            </a:solidFill>
          </c:spPr>
          <c:dPt>
            <c:idx val="0"/>
            <c:bubble3D val="0"/>
            <c:spPr>
              <a:solidFill>
                <a:srgbClr val="FFC20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D1C-42E3-BE22-FB5BF7285CA6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D1C-42E3-BE22-FB5BF7285CA6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Бюджетні кошти</c:v>
                </c:pt>
                <c:pt idx="1">
                  <c:v>Кошти спеціального фонду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92</c:v>
                </c:pt>
                <c:pt idx="1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AB5-6949-A6C0-8C85D63BCC8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AD5-42DE-A216-5E359B5105E8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AD5-42DE-A216-5E359B5105E8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Бюджетні кошти</c:v>
                </c:pt>
                <c:pt idx="1">
                  <c:v>Кошти спеціального фонду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96</c:v>
                </c:pt>
                <c:pt idx="1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BA1-484C-876F-12923A91A7B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6D0C-7A30-403D-B2B5-7EC70D568368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ACD70-AFF9-4055-82BE-A719800B6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625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6D0C-7A30-403D-B2B5-7EC70D568368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ACD70-AFF9-4055-82BE-A719800B6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007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6D0C-7A30-403D-B2B5-7EC70D568368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ACD70-AFF9-4055-82BE-A719800B6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46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6D0C-7A30-403D-B2B5-7EC70D568368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ACD70-AFF9-4055-82BE-A719800B6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36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6D0C-7A30-403D-B2B5-7EC70D568368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ACD70-AFF9-4055-82BE-A719800B6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624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6D0C-7A30-403D-B2B5-7EC70D568368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ACD70-AFF9-4055-82BE-A719800B6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32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6D0C-7A30-403D-B2B5-7EC70D568368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ACD70-AFF9-4055-82BE-A719800B6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525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6D0C-7A30-403D-B2B5-7EC70D568368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ACD70-AFF9-4055-82BE-A719800B6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85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6D0C-7A30-403D-B2B5-7EC70D568368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ACD70-AFF9-4055-82BE-A719800B6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48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6D0C-7A30-403D-B2B5-7EC70D568368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ACD70-AFF9-4055-82BE-A719800B6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54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6D0C-7A30-403D-B2B5-7EC70D568368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ACD70-AFF9-4055-82BE-A719800B6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62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A6D0C-7A30-403D-B2B5-7EC70D568368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ACD70-AFF9-4055-82BE-A719800B6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28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6730" y="350323"/>
            <a:ext cx="7772400" cy="2162175"/>
          </a:xfrm>
        </p:spPr>
        <p:txBody>
          <a:bodyPr>
            <a:normAutofit/>
          </a:bodyPr>
          <a:lstStyle/>
          <a:p>
            <a:r>
              <a:rPr lang="uk-UA" sz="3100" b="1" dirty="0" smtClean="0">
                <a:latin typeface="Arial Black" panose="020B0A04020102020204" pitchFamily="34" charset="0"/>
              </a:rPr>
              <a:t>Річний звіт </a:t>
            </a:r>
            <a:r>
              <a:rPr lang="uk-UA" sz="3100" b="1" dirty="0">
                <a:latin typeface="Arial Black" panose="020B0A04020102020204" pitchFamily="34" charset="0"/>
              </a:rPr>
              <a:t>про діяльність </a:t>
            </a:r>
            <a:br>
              <a:rPr lang="uk-UA" sz="3100" b="1" dirty="0">
                <a:latin typeface="Arial Black" panose="020B0A04020102020204" pitchFamily="34" charset="0"/>
              </a:rPr>
            </a:br>
            <a:r>
              <a:rPr lang="uk-UA" sz="3100" b="1" dirty="0">
                <a:latin typeface="Arial Black" panose="020B0A04020102020204" pitchFamily="34" charset="0"/>
              </a:rPr>
              <a:t>Класичного фахового коледжу</a:t>
            </a:r>
            <a:r>
              <a:rPr lang="ru-RU" sz="3100" dirty="0">
                <a:latin typeface="Arial Black" panose="020B0A04020102020204" pitchFamily="34" charset="0"/>
              </a:rPr>
              <a:t/>
            </a:r>
            <a:br>
              <a:rPr lang="ru-RU" sz="3100" dirty="0">
                <a:latin typeface="Arial Black" panose="020B0A04020102020204" pitchFamily="34" charset="0"/>
              </a:rPr>
            </a:br>
            <a:r>
              <a:rPr lang="uk-UA" sz="3100" b="1" dirty="0">
                <a:latin typeface="Arial Black" panose="020B0A04020102020204" pitchFamily="34" charset="0"/>
              </a:rPr>
              <a:t>Сумського державного університету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05262" y="5277968"/>
            <a:ext cx="3774700" cy="661015"/>
          </a:xfrm>
        </p:spPr>
        <p:txBody>
          <a:bodyPr anchor="ctr">
            <a:noAutofit/>
          </a:bodyPr>
          <a:lstStyle/>
          <a:p>
            <a:endParaRPr lang="uk-UA" sz="2800" dirty="0">
              <a:latin typeface="Arial Black" panose="020B0A04020102020204" pitchFamily="34" charset="0"/>
            </a:endParaRPr>
          </a:p>
          <a:p>
            <a:r>
              <a:rPr lang="uk-UA" sz="2800" dirty="0">
                <a:latin typeface="Arial Black" panose="020B0A04020102020204" pitchFamily="34" charset="0"/>
              </a:rPr>
              <a:t>2020 р. </a:t>
            </a:r>
            <a:endParaRPr lang="ru-RU" sz="2800" dirty="0" smtClean="0">
              <a:latin typeface="Arial Black" panose="020B0A04020102020204" pitchFamily="34" charset="0"/>
            </a:endParaRPr>
          </a:p>
          <a:p>
            <a:pPr marL="1077913" algn="l"/>
            <a:endParaRPr lang="ru-RU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755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2213" y="97972"/>
            <a:ext cx="7886700" cy="1197429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Arial Black" panose="020B0A04020102020204" pitchFamily="34" charset="0"/>
              </a:rPr>
              <a:t> </a:t>
            </a:r>
            <a:br>
              <a:rPr lang="uk-UA" b="1" dirty="0">
                <a:latin typeface="Arial Black" panose="020B0A04020102020204" pitchFamily="34" charset="0"/>
              </a:rPr>
            </a:br>
            <a:r>
              <a:rPr lang="ru-RU" sz="3100" b="1" dirty="0">
                <a:solidFill>
                  <a:prstClr val="black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ОСНОВНІ НАУКОВІ ТА НАУКОВО-МЕТОДИЧНІ РЕЗУЛЬТАТИ</a:t>
            </a: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78278" y="1404258"/>
            <a:ext cx="7886700" cy="4351338"/>
          </a:xfrm>
        </p:spPr>
        <p:txBody>
          <a:bodyPr>
            <a:normAutofit fontScale="77500" lnSpcReduction="20000"/>
          </a:bodyPr>
          <a:lstStyle/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uk-UA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Участь у конференціях: </a:t>
            </a:r>
            <a:endParaRPr lang="uk-UA" sz="2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25805" lvl="0" algn="just">
              <a:lnSpc>
                <a:spcPct val="150000"/>
              </a:lnSpc>
            </a:pPr>
            <a:r>
              <a:rPr lang="uk-UA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міжнародних</a:t>
            </a:r>
            <a:r>
              <a:rPr lang="uk-UA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4 публікації (тези): </a:t>
            </a:r>
            <a:r>
              <a:rPr lang="uk-UA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м.Дніпро</a:t>
            </a:r>
            <a:r>
              <a:rPr lang="uk-UA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uk-UA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м.Глухів</a:t>
            </a:r>
            <a:r>
              <a:rPr lang="uk-UA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uk-UA" sz="2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58775" lvl="0" indent="138113" algn="just">
              <a:lnSpc>
                <a:spcPct val="150000"/>
              </a:lnSpc>
            </a:pPr>
            <a:r>
              <a:rPr lang="uk-UA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всеукраїнських</a:t>
            </a:r>
            <a:r>
              <a:rPr lang="uk-UA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11 публікацій (тези): </a:t>
            </a:r>
            <a:r>
              <a:rPr lang="uk-UA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м.Маріуполь</a:t>
            </a:r>
            <a:r>
              <a:rPr lang="uk-UA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uk-UA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м.Суми</a:t>
            </a:r>
            <a:r>
              <a:rPr lang="uk-UA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  </a:t>
            </a:r>
            <a:endParaRPr lang="uk-UA" sz="2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25805" lvl="0" algn="just">
              <a:lnSpc>
                <a:spcPct val="150000"/>
              </a:lnSpc>
            </a:pPr>
            <a:r>
              <a:rPr lang="uk-UA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звітних</a:t>
            </a:r>
            <a:r>
              <a:rPr lang="uk-UA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 40 публікацій (тези): </a:t>
            </a:r>
            <a:r>
              <a:rPr lang="uk-UA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м.Конотоп</a:t>
            </a:r>
            <a:r>
              <a:rPr lang="uk-UA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uk-UA" sz="2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Опубліковано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статті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фахових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виданнях</a:t>
            </a:r>
            <a:r>
              <a:rPr lang="uk-UA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uk-UA" sz="2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На базі коледжу проведено 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науково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практичну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конференцію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endParaRPr lang="uk-UA" sz="2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638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756" y="0"/>
            <a:ext cx="7886700" cy="1197429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Arial Black" panose="020B0A04020102020204" pitchFamily="34" charset="0"/>
              </a:rPr>
              <a:t> </a:t>
            </a:r>
            <a:br>
              <a:rPr lang="uk-UA" b="1" dirty="0">
                <a:latin typeface="Arial Black" panose="020B0A04020102020204" pitchFamily="34" charset="0"/>
              </a:rPr>
            </a:br>
            <a:r>
              <a:rPr lang="uk-UA" sz="3100" b="1" dirty="0">
                <a:solidFill>
                  <a:prstClr val="black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АКРЕДИТАЦІЯ ТА ЛІЦЕНЗУВАННЯ</a:t>
            </a: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10937" y="1825624"/>
            <a:ext cx="7886700" cy="435133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buFont typeface="Times New Roman" panose="02020603050405020304" pitchFamily="18" charset="0"/>
              <a:buChar char="-"/>
            </a:pPr>
            <a:r>
              <a:rPr lang="uk-UA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акредитовано дві освітні програми за освітньо-кваліфікаційним рівнем «молодший спеціаліст»;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Times New Roman" panose="02020603050405020304" pitchFamily="18" charset="0"/>
              <a:buChar char="-"/>
            </a:pPr>
            <a:r>
              <a:rPr lang="uk-UA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ліцензовано спеціальність  017. Фізична культура і спорт  (освітній ступінь «молодший бакалавр»)</a:t>
            </a:r>
          </a:p>
          <a:p>
            <a:pPr marL="0" lvl="0" indent="446088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240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 2020 році сукупний ліцензований обсяг провадження освітньої діяльності збільшився на 2,7% </a:t>
            </a:r>
            <a:endParaRPr lang="uk-UA" sz="24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356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2842" y="76200"/>
            <a:ext cx="7886700" cy="1197429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Arial Black" panose="020B0A04020102020204" pitchFamily="34" charset="0"/>
              </a:rPr>
              <a:t> </a:t>
            </a:r>
            <a:br>
              <a:rPr lang="uk-UA" b="1" dirty="0">
                <a:latin typeface="Arial Black" panose="020B0A04020102020204" pitchFamily="34" charset="0"/>
              </a:rPr>
            </a:br>
            <a:r>
              <a:rPr lang="uk-UA" sz="3600" b="1" dirty="0">
                <a:solidFill>
                  <a:prstClr val="black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ВИХОВНА РОБОТА</a:t>
            </a: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43592" y="1738539"/>
            <a:ext cx="8384722" cy="435133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buFont typeface="Times New Roman" panose="02020603050405020304" pitchFamily="18" charset="0"/>
              <a:buChar char="-"/>
            </a:pPr>
            <a:r>
              <a:rPr lang="uk-UA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продовжено співпрацю з БФ «Відень»;</a:t>
            </a:r>
          </a:p>
          <a:p>
            <a:pPr marL="342900" lvl="0" indent="-342900">
              <a:lnSpc>
                <a:spcPct val="115000"/>
              </a:lnSpc>
              <a:buFont typeface="Times New Roman" panose="02020603050405020304" pitchFamily="18" charset="0"/>
              <a:buChar char="-"/>
            </a:pPr>
            <a:r>
              <a:rPr lang="uk-UA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 участі викладачів коледжу в місті започатковано осередок Національної скаутської організації України «ПЛАСТ»;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Times New Roman" panose="02020603050405020304" pitchFamily="18" charset="0"/>
              <a:buChar char="-"/>
            </a:pPr>
            <a:r>
              <a:rPr lang="uk-UA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відправлена до друку книга «Крізь призму спортивного гарту. Історія розвитку фізичної культури і спорту Конотопського ПОЛІТЕХУ: дати, імена, здобутки»</a:t>
            </a:r>
            <a:endParaRPr lang="uk-UA" sz="24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540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0185" y="108857"/>
            <a:ext cx="7886700" cy="1197429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Arial Black" panose="020B0A04020102020204" pitchFamily="34" charset="0"/>
              </a:rPr>
              <a:t> </a:t>
            </a:r>
            <a:br>
              <a:rPr lang="uk-UA" b="1" dirty="0">
                <a:latin typeface="Arial Black" panose="020B0A04020102020204" pitchFamily="34" charset="0"/>
              </a:rPr>
            </a:br>
            <a:r>
              <a:rPr lang="uk-UA" sz="3600" b="1" dirty="0">
                <a:solidFill>
                  <a:prstClr val="black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СПОРТ</a:t>
            </a: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5364" y="1545772"/>
            <a:ext cx="8297635" cy="4351338"/>
          </a:xfrm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tabLst>
                <a:tab pos="540385" algn="l"/>
              </a:tabLst>
            </a:pPr>
            <a:r>
              <a:rPr lang="uk-UA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ПОНОМАРЬОВА Карина - І місце на Чемпіонаті Європи (</a:t>
            </a:r>
            <a:r>
              <a:rPr lang="uk-UA" sz="2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шокотан</a:t>
            </a:r>
            <a:r>
              <a:rPr lang="uk-UA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-карате, дівчата 17-18 років);</a:t>
            </a:r>
          </a:p>
          <a:p>
            <a:pPr lvl="0" algn="just">
              <a:lnSpc>
                <a:spcPct val="150000"/>
              </a:lnSpc>
              <a:tabLst>
                <a:tab pos="540385" algn="l"/>
              </a:tabLst>
            </a:pPr>
            <a:r>
              <a:rPr lang="uk-UA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ЦИБУЛЬКО Олександр, ГЕГЕЛЬ  Олександр - чемпіони  України з греко-римської боротьби серед кадетів;  </a:t>
            </a:r>
          </a:p>
          <a:p>
            <a:pPr lvl="0" algn="just">
              <a:lnSpc>
                <a:spcPct val="150000"/>
              </a:lnSpc>
              <a:tabLst>
                <a:tab pos="540385" algn="l"/>
              </a:tabLst>
            </a:pPr>
            <a:r>
              <a:rPr lang="uk-UA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КАВЕРЗІНА Ганна – майстер спорту України, чемпіонка України з пляжного футболу</a:t>
            </a:r>
          </a:p>
        </p:txBody>
      </p:sp>
    </p:spTree>
    <p:extLst>
      <p:ext uri="{BB962C8B-B14F-4D97-AF65-F5344CB8AC3E}">
        <p14:creationId xmlns:p14="http://schemas.microsoft.com/office/powerpoint/2010/main" val="706404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756" y="87086"/>
            <a:ext cx="7886700" cy="1197429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Arial Black" panose="020B0A04020102020204" pitchFamily="34" charset="0"/>
              </a:rPr>
              <a:t> </a:t>
            </a:r>
            <a:br>
              <a:rPr lang="uk-UA" b="1" dirty="0">
                <a:latin typeface="Arial Black" panose="020B0A04020102020204" pitchFamily="34" charset="0"/>
              </a:rPr>
            </a:br>
            <a:r>
              <a:rPr lang="uk-UA" sz="3600" b="1" dirty="0">
                <a:solidFill>
                  <a:prstClr val="black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РОЗВИТОК МАТЕРІАЛЬНОЇ БАЗИ</a:t>
            </a: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19793" y="1531711"/>
            <a:ext cx="7886700" cy="435133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uk-UA" sz="2400" b="1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Зроблено капітальний ремонт</a:t>
            </a:r>
            <a:r>
              <a:rPr lang="uk-UA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lvl="0">
              <a:lnSpc>
                <a:spcPct val="115000"/>
              </a:lnSpc>
            </a:pPr>
            <a:r>
              <a:rPr lang="uk-UA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методичного кабінету;  </a:t>
            </a:r>
          </a:p>
          <a:p>
            <a:pPr lvl="0">
              <a:lnSpc>
                <a:spcPct val="115000"/>
              </a:lnSpc>
            </a:pPr>
            <a:r>
              <a:rPr lang="uk-UA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душу в гуртожитку;</a:t>
            </a:r>
          </a:p>
          <a:p>
            <a:pPr lvl="0">
              <a:lnSpc>
                <a:spcPct val="115000"/>
              </a:lnSpc>
            </a:pPr>
            <a:r>
              <a:rPr lang="uk-UA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даху майстерень (165 м</a:t>
            </a:r>
            <a:r>
              <a:rPr lang="uk-UA" sz="2400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uk-UA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uk-UA" sz="24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24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Облаштовано:</a:t>
            </a:r>
            <a:endParaRPr lang="uk-UA" sz="24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uk-UA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класи для автошколи;</a:t>
            </a:r>
            <a:endParaRPr lang="uk-UA" sz="24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uk-UA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майстерню професійної  підготовки</a:t>
            </a:r>
            <a:endParaRPr lang="uk-UA" sz="24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108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756" y="87086"/>
            <a:ext cx="7886700" cy="1197429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Arial Black" panose="020B0A04020102020204" pitchFamily="34" charset="0"/>
              </a:rPr>
              <a:t> </a:t>
            </a:r>
            <a:br>
              <a:rPr lang="uk-UA" b="1" dirty="0">
                <a:latin typeface="Arial Black" panose="020B0A04020102020204" pitchFamily="34" charset="0"/>
              </a:rPr>
            </a:b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85" y="87086"/>
            <a:ext cx="68072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78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6642" y="0"/>
            <a:ext cx="7886700" cy="1197429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Arial Black" panose="020B0A04020102020204" pitchFamily="34" charset="0"/>
              </a:rPr>
              <a:t> </a:t>
            </a:r>
            <a:br>
              <a:rPr lang="uk-UA" b="1" dirty="0">
                <a:latin typeface="Arial Black" panose="020B0A04020102020204" pitchFamily="34" charset="0"/>
              </a:rPr>
            </a:br>
            <a:r>
              <a:rPr lang="uk-UA" sz="3100" b="1" dirty="0">
                <a:latin typeface="Arial Black" panose="020B0A04020102020204" pitchFamily="34" charset="0"/>
              </a:rPr>
              <a:t>ПІДСУМКИ ВСТУПНОЇ КАМПАНІЇ-2020</a:t>
            </a: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936475" y="1164772"/>
            <a:ext cx="42075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sz="23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перший курс прийнято у 2020 році   263 студента  (у 2019р – 236 </a:t>
            </a:r>
            <a:r>
              <a:rPr kumimoji="0" lang="uk-UA" sz="230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чол</a:t>
            </a:r>
            <a:r>
              <a:rPr kumimoji="0" lang="uk-UA" sz="23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sz="23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 них:</a:t>
            </a:r>
          </a:p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uk-UA" sz="23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фаховий молодший бакалавр (денна форма);</a:t>
            </a:r>
          </a:p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uk-UA" sz="23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фаховий молодший бакалавр (заочна форма);</a:t>
            </a:r>
          </a:p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uk-UA" sz="23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молодший бакалавр (денна форма).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uk-UA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084693192"/>
              </p:ext>
            </p:extLst>
          </p:nvPr>
        </p:nvGraphicFramePr>
        <p:xfrm>
          <a:off x="184487" y="2601686"/>
          <a:ext cx="4670541" cy="3592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81647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8414" y="59466"/>
            <a:ext cx="7886700" cy="1197429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Arial Black" panose="020B0A04020102020204" pitchFamily="34" charset="0"/>
              </a:rPr>
              <a:t> </a:t>
            </a:r>
            <a:br>
              <a:rPr lang="uk-UA" b="1" dirty="0">
                <a:latin typeface="Arial Black" panose="020B0A04020102020204" pitchFamily="34" charset="0"/>
              </a:rPr>
            </a:br>
            <a:r>
              <a:rPr lang="uk-UA" sz="3600" b="1" dirty="0">
                <a:solidFill>
                  <a:prstClr val="black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КОНТИНГЕНТ СТУДЕНТІВ</a:t>
            </a: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5978534"/>
              </p:ext>
            </p:extLst>
          </p:nvPr>
        </p:nvGraphicFramePr>
        <p:xfrm>
          <a:off x="911179" y="3984174"/>
          <a:ext cx="5261021" cy="2388486"/>
        </p:xfrm>
        <a:graphic>
          <a:graphicData uri="http://schemas.openxmlformats.org/drawingml/2006/table">
            <a:tbl>
              <a:tblPr firstRow="1" firstCol="1" bandRow="1"/>
              <a:tblGrid>
                <a:gridCol w="17529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540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540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86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uk-U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73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Всього студентів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815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809 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55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Денне 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715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716 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55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Заочне 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56799"/>
              </p:ext>
            </p:extLst>
          </p:nvPr>
        </p:nvGraphicFramePr>
        <p:xfrm>
          <a:off x="3091838" y="1256895"/>
          <a:ext cx="5271905" cy="2173508"/>
        </p:xfrm>
        <a:graphic>
          <a:graphicData uri="http://schemas.openxmlformats.org/drawingml/2006/table">
            <a:tbl>
              <a:tblPr firstRow="1" firstCol="1" bandRow="1"/>
              <a:tblGrid>
                <a:gridCol w="17565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576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576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935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10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Всього студентів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815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809 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54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бюджет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763(93,6%)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773(95,6%)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35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контракт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50 (6,4%)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36 (4,4%)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5690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299" y="87085"/>
            <a:ext cx="7886700" cy="1197429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Arial Black" panose="020B0A04020102020204" pitchFamily="34" charset="0"/>
              </a:rPr>
              <a:t> </a:t>
            </a:r>
            <a:br>
              <a:rPr lang="uk-UA" b="1" dirty="0">
                <a:latin typeface="Arial Black" panose="020B0A04020102020204" pitchFamily="34" charset="0"/>
              </a:rPr>
            </a:br>
            <a:r>
              <a:rPr lang="uk-UA" sz="3600" b="1" dirty="0">
                <a:latin typeface="Arial Black" panose="020B0A04020102020204" pitchFamily="34" charset="0"/>
              </a:rPr>
              <a:t>ФІНАНСОВИЙ СТАН</a:t>
            </a: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76250" y="943882"/>
            <a:ext cx="7886700" cy="4351338"/>
          </a:xfrm>
        </p:spPr>
        <p:txBody>
          <a:bodyPr/>
          <a:lstStyle/>
          <a:p>
            <a:pPr marL="0" lvl="0" indent="446088" algn="just">
              <a:lnSpc>
                <a:spcPct val="150000"/>
              </a:lnSpc>
              <a:buNone/>
              <a:tabLst>
                <a:tab pos="630555" algn="l"/>
              </a:tabLst>
            </a:pPr>
            <a:r>
              <a:rPr lang="uk-UA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Співвідношення бюджетних коштів та коштів спеціального фонду відповідно складає 96% та 4%  (у 2019 році: 92% та 8%)</a:t>
            </a:r>
            <a:r>
              <a:rPr lang="uk-UA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354784267"/>
              </p:ext>
            </p:extLst>
          </p:nvPr>
        </p:nvGraphicFramePr>
        <p:xfrm>
          <a:off x="4876799" y="2133601"/>
          <a:ext cx="4129199" cy="2656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54840282"/>
              </p:ext>
            </p:extLst>
          </p:nvPr>
        </p:nvGraphicFramePr>
        <p:xfrm>
          <a:off x="136218" y="3494314"/>
          <a:ext cx="4784125" cy="2903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9713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527" y="228600"/>
            <a:ext cx="7886700" cy="1197429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Arial Black" panose="020B0A04020102020204" pitchFamily="34" charset="0"/>
              </a:rPr>
              <a:t> </a:t>
            </a:r>
            <a:br>
              <a:rPr lang="uk-UA" b="1" dirty="0">
                <a:latin typeface="Arial Black" panose="020B0A04020102020204" pitchFamily="34" charset="0"/>
              </a:rPr>
            </a:br>
            <a:r>
              <a:rPr lang="uk-UA" sz="3600" b="1" dirty="0">
                <a:latin typeface="Arial Black" panose="020B0A04020102020204" pitchFamily="34" charset="0"/>
              </a:rPr>
              <a:t>ВИПУСК ТА ПРОДОВЖЕННЯ НАВЧАННЯ </a:t>
            </a: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426029"/>
            <a:ext cx="8352064" cy="5421085"/>
          </a:xfrm>
        </p:spPr>
        <p:txBody>
          <a:bodyPr>
            <a:noAutofit/>
          </a:bodyPr>
          <a:lstStyle/>
          <a:p>
            <a:pPr marL="358775" lvl="0" indent="174625" algn="just">
              <a:lnSpc>
                <a:spcPct val="150000"/>
              </a:lnSpc>
              <a:buNone/>
              <a:tabLst>
                <a:tab pos="630555" algn="l"/>
              </a:tabLst>
            </a:pPr>
            <a:r>
              <a:rPr lang="uk-UA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 235 випускників коледжу денної форми навчання 61 </a:t>
            </a:r>
            <a:r>
              <a:rPr lang="uk-UA" sz="2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чол</a:t>
            </a:r>
            <a:r>
              <a:rPr lang="uk-UA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продовжили навчання в Конотопському інституті та у СумДУ, а саме:</a:t>
            </a:r>
          </a:p>
          <a:p>
            <a:pPr marL="358775" lvl="0" indent="174625" algn="just">
              <a:lnSpc>
                <a:spcPct val="150000"/>
              </a:lnSpc>
              <a:buFont typeface="Times New Roman" panose="02020603050405020304" pitchFamily="18" charset="0"/>
              <a:buChar char="-"/>
              <a:tabLst>
                <a:tab pos="630555" algn="l"/>
              </a:tabLst>
            </a:pPr>
            <a:r>
              <a:rPr lang="uk-UA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КІ СумДУ на денну форму навчання </a:t>
            </a:r>
            <a:r>
              <a:rPr lang="uk-UA" sz="2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uk-UA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40 </a:t>
            </a:r>
            <a:r>
              <a:rPr lang="uk-UA" sz="2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чол</a:t>
            </a:r>
            <a:r>
              <a:rPr lang="uk-UA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(у 2019 р. – 57 </a:t>
            </a:r>
            <a:r>
              <a:rPr lang="uk-UA" sz="2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чол</a:t>
            </a:r>
            <a:r>
              <a:rPr lang="uk-UA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.);</a:t>
            </a:r>
          </a:p>
          <a:p>
            <a:pPr marL="358775" lvl="0" indent="174625" algn="just">
              <a:lnSpc>
                <a:spcPct val="150000"/>
              </a:lnSpc>
              <a:buFont typeface="Times New Roman" panose="02020603050405020304" pitchFamily="18" charset="0"/>
              <a:buChar char="-"/>
              <a:tabLst>
                <a:tab pos="630555" algn="l"/>
              </a:tabLst>
            </a:pPr>
            <a:r>
              <a:rPr lang="uk-UA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КІ СумДУ на заочну форму навчання – 15 </a:t>
            </a:r>
            <a:r>
              <a:rPr lang="uk-UA" sz="2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чол</a:t>
            </a:r>
            <a:r>
              <a:rPr lang="uk-UA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(у 2019 р. – 20 </a:t>
            </a:r>
            <a:r>
              <a:rPr lang="uk-UA" sz="2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чол</a:t>
            </a:r>
            <a:r>
              <a:rPr lang="uk-UA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.);</a:t>
            </a:r>
          </a:p>
          <a:p>
            <a:pPr marL="358775" lvl="0" indent="174625" algn="just">
              <a:lnSpc>
                <a:spcPct val="150000"/>
              </a:lnSpc>
              <a:buFont typeface="Times New Roman" panose="02020603050405020304" pitchFamily="18" charset="0"/>
              <a:buChar char="-"/>
              <a:tabLst>
                <a:tab pos="630555" algn="l"/>
              </a:tabLst>
            </a:pPr>
            <a:r>
              <a:rPr lang="uk-UA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СумДУ –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uk-UA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2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чол</a:t>
            </a:r>
            <a:r>
              <a:rPr lang="uk-UA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(у 2019 р. –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uk-UA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2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чол</a:t>
            </a:r>
            <a:r>
              <a:rPr lang="uk-UA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.). </a:t>
            </a:r>
          </a:p>
          <a:p>
            <a:pPr marL="358775" lvl="0" indent="174625" algn="just">
              <a:lnSpc>
                <a:spcPct val="150000"/>
              </a:lnSpc>
              <a:buNone/>
              <a:tabLst>
                <a:tab pos="630555" algn="l"/>
              </a:tabLst>
            </a:pPr>
            <a:r>
              <a:rPr lang="uk-UA" sz="2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До КІСумДУ та базового вузу вступило </a:t>
            </a:r>
          </a:p>
          <a:p>
            <a:pPr marL="174625" lvl="0" indent="358775" algn="just">
              <a:lnSpc>
                <a:spcPct val="150000"/>
              </a:lnSpc>
              <a:buNone/>
              <a:tabLst>
                <a:tab pos="630555" algn="l"/>
              </a:tabLst>
            </a:pPr>
            <a:r>
              <a:rPr lang="uk-UA" sz="2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26 % випускників</a:t>
            </a:r>
            <a:endParaRPr lang="uk-UA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375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7557" y="0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Arial Black" panose="020B0A04020102020204" pitchFamily="34" charset="0"/>
              </a:rPr>
              <a:t> </a:t>
            </a:r>
            <a:br>
              <a:rPr lang="uk-UA" b="1" dirty="0">
                <a:latin typeface="Arial Black" panose="020B0A04020102020204" pitchFamily="34" charset="0"/>
              </a:rPr>
            </a:br>
            <a:r>
              <a:rPr lang="uk-UA" sz="3600" b="1" dirty="0">
                <a:solidFill>
                  <a:prstClr val="black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КАДРОВИЙ ПОТЕНЦІАЛ</a:t>
            </a: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47457" y="1663021"/>
            <a:ext cx="5148943" cy="4598534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37657" y="662781"/>
            <a:ext cx="441960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algn="just">
              <a:lnSpc>
                <a:spcPct val="150000"/>
              </a:lnSpc>
              <a:spcBef>
                <a:spcPts val="1000"/>
              </a:spcBef>
            </a:pPr>
            <a:r>
              <a:rPr lang="uk-UA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446088" lvl="0" indent="-217488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вища категорія – 40 </a:t>
            </a:r>
            <a:r>
              <a:rPr lang="uk-UA" sz="2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чол</a:t>
            </a:r>
            <a:r>
              <a:rPr lang="uk-UA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450215" lvl="0" indent="-22860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uk-UA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категорія – 20 </a:t>
            </a:r>
            <a:r>
              <a:rPr lang="uk-UA" sz="2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чол</a:t>
            </a:r>
            <a:r>
              <a:rPr lang="uk-UA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450215" lvl="0" indent="-22860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uk-UA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категорія – 7 </a:t>
            </a:r>
            <a:r>
              <a:rPr lang="uk-UA" sz="2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чол</a:t>
            </a:r>
            <a:r>
              <a:rPr lang="uk-UA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450215" lvl="0" indent="-22860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uk-UA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спеціаліст – 11 </a:t>
            </a:r>
            <a:r>
              <a:rPr lang="uk-UA" sz="2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чол</a:t>
            </a:r>
            <a:r>
              <a:rPr lang="uk-UA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450215" indent="-22860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uk-UA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кандидати наук </a:t>
            </a:r>
          </a:p>
          <a:p>
            <a:pPr marL="221615" algn="just">
              <a:lnSpc>
                <a:spcPct val="150000"/>
              </a:lnSpc>
              <a:spcBef>
                <a:spcPts val="1000"/>
              </a:spcBef>
              <a:tabLst>
                <a:tab pos="630555" algn="l"/>
              </a:tabLst>
            </a:pPr>
            <a:r>
              <a:rPr lang="uk-UA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(штатні працівники) – 7 </a:t>
            </a:r>
            <a:r>
              <a:rPr lang="uk-UA" sz="2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чол</a:t>
            </a:r>
            <a:r>
              <a:rPr lang="uk-UA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5421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8413" y="108857"/>
            <a:ext cx="7886700" cy="1197429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Arial Black" panose="020B0A04020102020204" pitchFamily="34" charset="0"/>
              </a:rPr>
              <a:t> </a:t>
            </a:r>
            <a:br>
              <a:rPr lang="uk-UA" b="1" dirty="0">
                <a:latin typeface="Arial Black" panose="020B0A04020102020204" pitchFamily="34" charset="0"/>
              </a:rPr>
            </a:br>
            <a:r>
              <a:rPr lang="uk-UA" sz="3100" b="1" dirty="0">
                <a:solidFill>
                  <a:prstClr val="black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ПІДВИЩЕННЯ КВАЛІФІКАЦІЇ на базі:</a:t>
            </a: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7086" y="1447799"/>
            <a:ext cx="9154885" cy="4953001"/>
          </a:xfrm>
        </p:spPr>
        <p:txBody>
          <a:bodyPr>
            <a:normAutofit fontScale="92500"/>
          </a:bodyPr>
          <a:lstStyle/>
          <a:p>
            <a:pPr marL="271463" lvl="0" indent="-271463" algn="just">
              <a:lnSpc>
                <a:spcPct val="150000"/>
              </a:lnSpc>
            </a:pPr>
            <a:r>
              <a:rPr lang="uk-UA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Сумського державного університету - 85;</a:t>
            </a:r>
          </a:p>
          <a:p>
            <a:pPr lvl="0" algn="just">
              <a:lnSpc>
                <a:spcPct val="150000"/>
              </a:lnSpc>
            </a:pPr>
            <a:r>
              <a:rPr lang="uk-UA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Сумського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центру </a:t>
            </a:r>
            <a:r>
              <a:rPr lang="ru-RU" sz="2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перепідготовки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та </a:t>
            </a:r>
            <a:r>
              <a:rPr lang="ru-RU" sz="2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підвищення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кваліфікації</a:t>
            </a:r>
            <a:r>
              <a:rPr lang="uk-UA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9;</a:t>
            </a:r>
          </a:p>
          <a:p>
            <a:pPr lvl="0" algn="just">
              <a:lnSpc>
                <a:spcPct val="150000"/>
              </a:lnSpc>
            </a:pPr>
            <a:r>
              <a:rPr lang="uk-UA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Харківського національного автомобільно-дорожнього університету – 4;</a:t>
            </a:r>
          </a:p>
          <a:p>
            <a:pPr marL="271463" lvl="0" indent="-271463">
              <a:lnSpc>
                <a:spcPct val="150000"/>
              </a:lnSpc>
            </a:pPr>
            <a:r>
              <a:rPr lang="ru-RU" sz="2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Науково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-методичного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центру </a:t>
            </a:r>
            <a:r>
              <a:rPr lang="ru-RU" sz="2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інформаційно-аналітичного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забезпечення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вищих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навчальних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закладів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"</a:t>
            </a:r>
            <a:r>
              <a:rPr lang="ru-RU" sz="2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Агроосвіта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</a:t>
            </a:r>
            <a:r>
              <a:rPr lang="uk-UA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2;</a:t>
            </a:r>
          </a:p>
          <a:p>
            <a:pPr lvl="0" algn="just">
              <a:lnSpc>
                <a:spcPct val="150000"/>
              </a:lnSpc>
            </a:pPr>
            <a:r>
              <a:rPr lang="ru-RU" sz="2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Глухівського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національного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педагогічного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ru-RU" sz="2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університету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ru-RU" sz="2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імені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Олександра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Довженка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1.</a:t>
            </a:r>
            <a:endParaRPr lang="uk-UA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074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298" y="97972"/>
            <a:ext cx="7886700" cy="1197429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Arial Black" panose="020B0A04020102020204" pitchFamily="34" charset="0"/>
              </a:rPr>
              <a:t> </a:t>
            </a:r>
            <a:br>
              <a:rPr lang="uk-UA" b="1" dirty="0">
                <a:latin typeface="Arial Black" panose="020B0A04020102020204" pitchFamily="34" charset="0"/>
              </a:rPr>
            </a:br>
            <a:r>
              <a:rPr lang="ru-RU" sz="3600" b="1" dirty="0">
                <a:latin typeface="Arial Black" panose="020B0A04020102020204" pitchFamily="34" charset="0"/>
              </a:rPr>
              <a:t>У 2020 </a:t>
            </a:r>
            <a:r>
              <a:rPr lang="ru-RU" sz="3600" b="1" dirty="0" err="1">
                <a:latin typeface="Arial Black" panose="020B0A04020102020204" pitchFamily="34" charset="0"/>
              </a:rPr>
              <a:t>році</a:t>
            </a:r>
            <a:r>
              <a:rPr lang="ru-RU" sz="3600" b="1" dirty="0">
                <a:latin typeface="Arial Black" panose="020B0A04020102020204" pitchFamily="34" charset="0"/>
              </a:rPr>
              <a:t> </a:t>
            </a:r>
            <a:r>
              <a:rPr lang="ru-RU" sz="3600" b="1" dirty="0" err="1">
                <a:latin typeface="Arial Black" panose="020B0A04020102020204" pitchFamily="34" charset="0"/>
              </a:rPr>
              <a:t>нагороджено</a:t>
            </a:r>
            <a:r>
              <a:rPr lang="ru-RU" sz="3600" b="1" dirty="0">
                <a:latin typeface="Arial Black" panose="020B0A04020102020204" pitchFamily="34" charset="0"/>
              </a:rPr>
              <a:t> </a:t>
            </a:r>
            <a:r>
              <a:rPr lang="ru-RU" sz="3600" b="1" dirty="0" err="1">
                <a:latin typeface="Arial Black" panose="020B0A04020102020204" pitchFamily="34" charset="0"/>
              </a:rPr>
              <a:t>працівників</a:t>
            </a:r>
            <a:r>
              <a:rPr lang="ru-RU" sz="3600" b="1" dirty="0">
                <a:latin typeface="Arial Black" panose="020B0A04020102020204" pitchFamily="34" charset="0"/>
              </a:rPr>
              <a:t> закладу:</a:t>
            </a: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28649" y="1825625"/>
            <a:ext cx="8101693" cy="4351338"/>
          </a:xfrm>
        </p:spPr>
        <p:txBody>
          <a:bodyPr/>
          <a:lstStyle/>
          <a:p>
            <a:pPr lvl="0">
              <a:lnSpc>
                <a:spcPct val="200000"/>
              </a:lnSpc>
            </a:pPr>
            <a:r>
              <a:rPr lang="uk-UA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Нагрудним знаком «Відмінник освіти» – 2 </a:t>
            </a:r>
            <a:r>
              <a:rPr lang="uk-UA" sz="2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чол</a:t>
            </a:r>
            <a:r>
              <a:rPr lang="uk-UA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uk-UA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200000"/>
              </a:lnSpc>
            </a:pPr>
            <a:r>
              <a:rPr lang="uk-UA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Подяками Міністерства освіти і науки України – 3 </a:t>
            </a:r>
            <a:r>
              <a:rPr lang="uk-UA" sz="2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чол</a:t>
            </a:r>
            <a:r>
              <a:rPr lang="uk-UA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uk-UA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200000"/>
              </a:lnSpc>
            </a:pPr>
            <a:r>
              <a:rPr lang="uk-UA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Грамотами Верховної Ради України – 3 </a:t>
            </a:r>
            <a:r>
              <a:rPr lang="uk-UA" sz="2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чол</a:t>
            </a:r>
            <a:r>
              <a:rPr lang="uk-UA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107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756" y="0"/>
            <a:ext cx="7886700" cy="1197429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Arial Black" panose="020B0A04020102020204" pitchFamily="34" charset="0"/>
              </a:rPr>
              <a:t> </a:t>
            </a:r>
            <a:br>
              <a:rPr lang="uk-UA" b="1" dirty="0">
                <a:latin typeface="Arial Black" panose="020B0A04020102020204" pitchFamily="34" charset="0"/>
              </a:rPr>
            </a:br>
            <a:r>
              <a:rPr lang="uk-UA" sz="3600" b="1" dirty="0">
                <a:solidFill>
                  <a:prstClr val="black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МІЖНАРОДНА СПІВПРАЦЯ</a:t>
            </a: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56507" y="1956253"/>
            <a:ext cx="7992836" cy="4351338"/>
          </a:xfrm>
        </p:spPr>
        <p:txBody>
          <a:bodyPr>
            <a:normAutofit lnSpcReduction="10000"/>
          </a:bodyPr>
          <a:lstStyle/>
          <a:p>
            <a:pPr lvl="0" indent="450215" algn="just">
              <a:lnSpc>
                <a:spcPct val="150000"/>
              </a:lnSpc>
            </a:pP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участь студентів у міжнародному </a:t>
            </a:r>
            <a:r>
              <a:rPr lang="uk-UA" sz="2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проєкті</a:t>
            </a:r>
            <a:r>
              <a:rPr lang="uk-UA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«</a:t>
            </a:r>
            <a:r>
              <a:rPr lang="uk-UA" sz="2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Mein</a:t>
            </a:r>
            <a:r>
              <a:rPr lang="uk-UA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2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Beruf</a:t>
            </a:r>
            <a:r>
              <a:rPr lang="uk-UA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uk-UA" sz="2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meine</a:t>
            </a:r>
            <a:r>
              <a:rPr lang="uk-UA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2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Moglichkeiten</a:t>
            </a:r>
            <a:r>
              <a:rPr lang="uk-UA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24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heute</a:t>
            </a:r>
            <a:r>
              <a:rPr lang="uk-UA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»;</a:t>
            </a:r>
          </a:p>
          <a:p>
            <a:pPr lvl="0" indent="450215" algn="just">
              <a:lnSpc>
                <a:spcPct val="150000"/>
              </a:lnSpc>
            </a:pPr>
            <a:r>
              <a:rPr lang="uk-UA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співпраця з партнерами «Відень» (Австрія);</a:t>
            </a:r>
          </a:p>
          <a:p>
            <a:pPr lvl="0" indent="450215" algn="just">
              <a:lnSpc>
                <a:spcPct val="150000"/>
              </a:lnSpc>
            </a:pPr>
            <a:r>
              <a:rPr lang="uk-UA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</a:t>
            </a:r>
            <a:r>
              <a:rPr lang="uk-UA" sz="240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артнерство </a:t>
            </a:r>
            <a:r>
              <a:rPr lang="uk-UA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  </a:t>
            </a:r>
            <a:r>
              <a:rPr lang="uk-UA" sz="2400" i="1" dirty="0"/>
              <a:t>Š</a:t>
            </a:r>
            <a:r>
              <a:rPr lang="ru-RU" sz="2400" i="1" dirty="0" err="1"/>
              <a:t>koda</a:t>
            </a:r>
            <a:r>
              <a:rPr lang="ru-RU" sz="2400" i="1" dirty="0"/>
              <a:t> </a:t>
            </a:r>
            <a:r>
              <a:rPr lang="ru-RU" sz="2400" i="1" dirty="0" err="1"/>
              <a:t>Transportation</a:t>
            </a:r>
            <a:r>
              <a:rPr lang="ru-RU" sz="2400" dirty="0"/>
              <a:t> ; </a:t>
            </a:r>
            <a:endParaRPr lang="uk-UA" sz="24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6700" lvl="0" indent="457200" algn="just">
              <a:lnSpc>
                <a:spcPct val="150000"/>
              </a:lnSpc>
            </a:pPr>
            <a:r>
              <a:rPr lang="uk-UA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заключено меморандум про співпрацю з</a:t>
            </a:r>
            <a:r>
              <a:rPr lang="uk-UA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 SUPPLY</a:t>
            </a:r>
            <a:r>
              <a:rPr lang="uk-UA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r>
              <a:rPr lang="uk-UA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 (</a:t>
            </a:r>
            <a:r>
              <a:rPr lang="uk-UA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Пльзень</a:t>
            </a:r>
            <a:r>
              <a:rPr lang="uk-UA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Чехія).</a:t>
            </a:r>
          </a:p>
          <a:p>
            <a:pPr marL="266700" lvl="0" indent="0" algn="just">
              <a:lnSpc>
                <a:spcPct val="150000"/>
              </a:lnSpc>
              <a:buNone/>
            </a:pPr>
            <a:r>
              <a:rPr lang="uk-UA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1520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Тема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Тема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Тема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651</TotalTime>
  <Words>528</Words>
  <Application>Microsoft Office PowerPoint</Application>
  <PresentationFormat>Экран (4:3)</PresentationFormat>
  <Paragraphs>99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Times New Roman</vt:lpstr>
      <vt:lpstr>Тема Office</vt:lpstr>
      <vt:lpstr>Річний звіт про діяльність  Класичного фахового коледжу Сумського державного університету</vt:lpstr>
      <vt:lpstr>  ПІДСУМКИ ВСТУПНОЇ КАМПАНІЇ-2020 </vt:lpstr>
      <vt:lpstr>  КОНТИНГЕНТ СТУДЕНТІВ </vt:lpstr>
      <vt:lpstr>  ФІНАНСОВИЙ СТАН </vt:lpstr>
      <vt:lpstr>  ВИПУСК ТА ПРОДОВЖЕННЯ НАВЧАННЯ  </vt:lpstr>
      <vt:lpstr>  КАДРОВИЙ ПОТЕНЦІАЛ </vt:lpstr>
      <vt:lpstr>  ПІДВИЩЕННЯ КВАЛІФІКАЦІЇ на базі: </vt:lpstr>
      <vt:lpstr>  У 2020 році нагороджено працівників закладу: </vt:lpstr>
      <vt:lpstr>  МІЖНАРОДНА СПІВПРАЦЯ </vt:lpstr>
      <vt:lpstr>  ОСНОВНІ НАУКОВІ ТА НАУКОВО-МЕТОДИЧНІ РЕЗУЛЬТАТИ </vt:lpstr>
      <vt:lpstr>  АКРЕДИТАЦІЯ ТА ЛІЦЕНЗУВАННЯ </vt:lpstr>
      <vt:lpstr>  ВИХОВНА РОБОТА </vt:lpstr>
      <vt:lpstr>  СПОРТ </vt:lpstr>
      <vt:lpstr>  РОЗВИТОК МАТЕРІАЛЬНОЇ БАЗИ </vt:lpstr>
      <vt:lpstr>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Gremlin</dc:creator>
  <cp:lastModifiedBy>Джульетта</cp:lastModifiedBy>
  <cp:revision>27</cp:revision>
  <dcterms:created xsi:type="dcterms:W3CDTF">2021-01-04T15:06:01Z</dcterms:created>
  <dcterms:modified xsi:type="dcterms:W3CDTF">2021-10-13T17:21:09Z</dcterms:modified>
</cp:coreProperties>
</file>